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1" r:id="rId4"/>
    <p:sldId id="257" r:id="rId5"/>
    <p:sldId id="258" r:id="rId6"/>
    <p:sldId id="259" r:id="rId7"/>
    <p:sldId id="262" r:id="rId8"/>
    <p:sldId id="263" r:id="rId9"/>
    <p:sldId id="267" r:id="rId10"/>
    <p:sldId id="268" r:id="rId11"/>
    <p:sldId id="264" r:id="rId12"/>
    <p:sldId id="265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984DB8E-2612-47CB-B478-1EB8580A9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F074DFA0-4ED5-42B5-B4FD-B47FA0F5E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9EEF1543-7518-449B-BF6E-B8DB6B18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2DB5-AE1C-4B47-A532-459B94787280}" type="datetimeFigureOut">
              <a:rPr kumimoji="1" lang="ja-JP" altLang="en-US" smtClean="0"/>
              <a:t>2019/2/11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D8A46B7C-FCC7-4E0C-99A6-224D3A6ED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CC00ADC5-02B0-4A86-B8CA-5B7A8CC3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0B53-8473-4A46-AF3E-8CAAF0DB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2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C759EAF-51ED-4F97-BDFB-571938758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564A35C5-D719-4BFB-B684-346CEDCCA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25756CFE-AA26-46CA-8FEE-CC01F033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2DB5-AE1C-4B47-A532-459B94787280}" type="datetimeFigureOut">
              <a:rPr kumimoji="1" lang="ja-JP" altLang="en-US" smtClean="0"/>
              <a:t>2019/2/11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327F92E4-13E9-467E-987C-08202B694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FFC33D4D-4F24-49D4-822E-5DB11A08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0B53-8473-4A46-AF3E-8CAAF0DB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166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xmlns="" id="{DD65CEB9-6CC2-4254-A0E4-330A09926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xmlns="" id="{E44887AD-63C4-4DBB-ADC6-D63BFFD77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CFEE6420-0AE3-41ED-93F4-7DA111746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2DB5-AE1C-4B47-A532-459B94787280}" type="datetimeFigureOut">
              <a:rPr kumimoji="1" lang="ja-JP" altLang="en-US" smtClean="0"/>
              <a:t>2019/2/11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BEE022AE-DB6A-40A2-A66F-4E1ECC7A6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D2AC0E16-9452-4933-A7F1-17140072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0B53-8473-4A46-AF3E-8CAAF0DB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22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61102C5-444C-48AF-A062-A2EA04584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7FBF663E-34B2-4EC6-A62C-022DF7ACD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F503DF3-B3FC-40DD-9F15-CC6A2246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2DB5-AE1C-4B47-A532-459B94787280}" type="datetimeFigureOut">
              <a:rPr kumimoji="1" lang="ja-JP" altLang="en-US" smtClean="0"/>
              <a:t>2019/2/11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2656B723-767F-442E-A34E-9C4347CB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82637418-1533-48D3-B36D-72229026A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0B53-8473-4A46-AF3E-8CAAF0DB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12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23EE85D-1BB8-4780-A2AB-128F399C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EB14077E-1FCB-44B0-A4C8-5E319ABD3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E880B141-402C-44A5-9861-112740A9B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2DB5-AE1C-4B47-A532-459B94787280}" type="datetimeFigureOut">
              <a:rPr kumimoji="1" lang="ja-JP" altLang="en-US" smtClean="0"/>
              <a:t>2019/2/11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51572F85-3473-4F7E-9D07-17804BDD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6A001D26-71CA-4E73-81DB-C2527484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0B53-8473-4A46-AF3E-8CAAF0DB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016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CC97A68-2245-459D-97FF-750C64BC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D883C97-E68F-4B0D-A626-06D868EAA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8EB51195-35A1-4DA4-9F33-C3427ABDC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69BE0667-5C2C-4B07-9D2B-8EE8F663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2DB5-AE1C-4B47-A532-459B94787280}" type="datetimeFigureOut">
              <a:rPr kumimoji="1" lang="ja-JP" altLang="en-US" smtClean="0"/>
              <a:t>2019/2/11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0FB5F9DF-4BAF-46DB-8FD1-B2979ABD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EF805EB3-1039-44EB-905D-029F3E57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0B53-8473-4A46-AF3E-8CAAF0DB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601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2366F3C-D5CB-454E-9EA9-0EC0A5B3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DE4402F4-A857-48CA-9159-8D555C0C7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1F1B565F-F7AC-4F82-A9C6-57D69EA76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xmlns="" id="{61E213AA-C012-4B3A-AF7C-29907F154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D328B2D9-AB54-4BE6-9D56-36540A074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xmlns="" id="{8F78CD80-0B85-49EB-BD5D-C0048CFC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2DB5-AE1C-4B47-A532-459B94787280}" type="datetimeFigureOut">
              <a:rPr kumimoji="1" lang="ja-JP" altLang="en-US" smtClean="0"/>
              <a:t>2019/2/11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xmlns="" id="{F837B05B-73E9-4808-A1EE-EAC46990C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xmlns="" id="{2FF44B98-F7BE-4719-B254-20320353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0B53-8473-4A46-AF3E-8CAAF0DB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65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83534764-E2BF-4C0F-926C-27663929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xmlns="" id="{F8FE2D44-3D6B-4C50-B554-FC8FDA551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2DB5-AE1C-4B47-A532-459B94787280}" type="datetimeFigureOut">
              <a:rPr kumimoji="1" lang="ja-JP" altLang="en-US" smtClean="0"/>
              <a:t>2019/2/11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56293427-7614-43CB-86A6-01E52F6B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8BB45B5C-15BA-4298-BCA7-60A1FF36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0B53-8473-4A46-AF3E-8CAAF0DB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45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xmlns="" id="{C4C88876-D394-46CB-AF57-08982B5E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2DB5-AE1C-4B47-A532-459B94787280}" type="datetimeFigureOut">
              <a:rPr kumimoji="1" lang="ja-JP" altLang="en-US" smtClean="0"/>
              <a:t>2019/2/11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xmlns="" id="{CA367E65-7124-4207-89BB-ECFFF9AEF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xmlns="" id="{674088C1-5EC5-4B6F-94F5-081DA3A4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0B53-8473-4A46-AF3E-8CAAF0DB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5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84848A3-AA2B-42C6-92AB-9A003FD18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F3FE80E3-9D97-4AB1-B404-5DD0E7D1D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D99342B6-C73F-4169-951A-BE79EC69F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496E7A77-92F7-4E18-9B1A-69F97482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2DB5-AE1C-4B47-A532-459B94787280}" type="datetimeFigureOut">
              <a:rPr kumimoji="1" lang="ja-JP" altLang="en-US" smtClean="0"/>
              <a:t>2019/2/11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3B6E3A2E-8B69-4D7F-AD73-7656806A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BEF88BE7-6F54-4300-8E23-5D2CD3F6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0B53-8473-4A46-AF3E-8CAAF0DB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0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BD8BC85C-C612-4537-BE70-46A38F50A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xmlns="" id="{F11D46A1-592C-45E7-BE5D-1AB3E4EE3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xmlns="" id="{285BDAD8-8585-4133-91D3-4E2DF678B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xmlns="" id="{72B7AA99-782B-43F5-A21B-79F3B1830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72DB5-AE1C-4B47-A532-459B94787280}" type="datetimeFigureOut">
              <a:rPr kumimoji="1" lang="ja-JP" altLang="en-US" smtClean="0"/>
              <a:t>2019/2/11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xmlns="" id="{227508F2-4959-466B-9C61-90F4238A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xmlns="" id="{1832F703-729B-44FD-AD5E-F258CE65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80B53-8473-4A46-AF3E-8CAAF0DB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955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xmlns="" id="{F18B267B-90A8-4AC9-80D0-1E988D52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xmlns="" id="{0F808934-D1D7-4A86-8F03-B132077AF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xmlns="" id="{F37CCC9F-FEDB-45A5-A20F-4C634EED1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2DB5-AE1C-4B47-A532-459B94787280}" type="datetimeFigureOut">
              <a:rPr kumimoji="1" lang="ja-JP" altLang="en-US" smtClean="0"/>
              <a:t>2019/2/11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xmlns="" id="{9C83851A-613D-49F0-8211-E97E04567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xmlns="" id="{B2BD8E13-AD9B-4351-BF92-AC216632A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80B53-8473-4A46-AF3E-8CAAF0DBDB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9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3945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Problem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1129868" y="2136338"/>
            <a:ext cx="85513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・学校全体をひとりで担当</a:t>
            </a:r>
            <a:endParaRPr lang="en-US" altLang="ja-JP" sz="5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・建物の構造が複雑</a:t>
            </a:r>
            <a:endParaRPr kumimoji="1" lang="en-US" altLang="ja-JP" sz="5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・巡回は重労働</a:t>
            </a:r>
            <a:endParaRPr kumimoji="1" lang="ja-JP" altLang="en-US" sz="5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241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30310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Movie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959273" y="2921168"/>
            <a:ext cx="10273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動作シナリオをご覧ください</a:t>
            </a:r>
            <a:endParaRPr kumimoji="1" lang="ja-JP" altLang="en-US" sz="6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39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6722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Productization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1528233" y="2644170"/>
            <a:ext cx="110320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・位置情報サービス</a:t>
            </a:r>
            <a:endParaRPr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・不審者に対する威嚇機能の増設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						etc...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63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6722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Interview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287866" y="2459504"/>
            <a:ext cx="116162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守衛</a:t>
            </a:r>
            <a:endParaRPr lang="en-US" altLang="ja-JP" sz="6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6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「そりゃ～あったらいいでしょ」</a:t>
            </a:r>
            <a:endParaRPr kumimoji="1" lang="ja-JP" altLang="en-US" sz="6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77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6722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Evaluation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321733" y="1560672"/>
            <a:ext cx="110320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・通報時の機体の位置情報</a:t>
            </a:r>
            <a:endParaRPr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自動充電</a:t>
            </a:r>
            <a:endParaRPr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・もっと目立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つ機体</a:t>
            </a:r>
            <a:endParaRPr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	etc...				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4D60A678-913E-424B-996D-737547AFEB15}"/>
              </a:ext>
            </a:extLst>
          </p:cNvPr>
          <p:cNvSpPr txBox="1"/>
          <p:nvPr/>
        </p:nvSpPr>
        <p:spPr>
          <a:xfrm>
            <a:off x="3683000" y="6169967"/>
            <a:ext cx="237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社会実装の様子</a:t>
            </a:r>
            <a:endParaRPr kumimoji="1" lang="ja-JP" altLang="en-US" sz="32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07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6722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Evaluation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3386029" y="1844100"/>
            <a:ext cx="5419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もっと目立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つ機体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8A80DAD6-488E-4F97-9960-7B0D053906ED}"/>
              </a:ext>
            </a:extLst>
          </p:cNvPr>
          <p:cNvSpPr txBox="1"/>
          <p:nvPr/>
        </p:nvSpPr>
        <p:spPr>
          <a:xfrm>
            <a:off x="3457362" y="4321076"/>
            <a:ext cx="527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不審者への威嚇が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防犯につながる</a:t>
            </a:r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xmlns="" id="{CA285748-B06D-4D70-931F-4BA64426CFAD}"/>
              </a:ext>
            </a:extLst>
          </p:cNvPr>
          <p:cNvSpPr/>
          <p:nvPr/>
        </p:nvSpPr>
        <p:spPr>
          <a:xfrm rot="5400000">
            <a:off x="5461943" y="2909230"/>
            <a:ext cx="1268110" cy="1039540"/>
          </a:xfrm>
          <a:prstGeom prst="rightArrow">
            <a:avLst>
              <a:gd name="adj1" fmla="val 50667"/>
              <a:gd name="adj2" fmla="val 53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4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6722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Improvement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2095498" y="1837576"/>
            <a:ext cx="8000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巡回中も常にパトランプ　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とテープ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LED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の点灯</a:t>
            </a:r>
          </a:p>
        </p:txBody>
      </p:sp>
      <p:pic>
        <p:nvPicPr>
          <p:cNvPr id="7" name="図 6" descr="道路, 屋外, 木, 通り が含まれている画像&#10;&#10;非常に高い精度で生成された説明">
            <a:extLst>
              <a:ext uri="{FF2B5EF4-FFF2-40B4-BE49-F238E27FC236}">
                <a16:creationId xmlns:a16="http://schemas.microsoft.com/office/drawing/2014/main" xmlns="" id="{A7C78981-26D1-4888-8E8B-E1619FC87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60" y="3407236"/>
            <a:ext cx="4284980" cy="3222305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723BE0EF-C77C-4CD0-AFCC-D65B42DAD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8940"/>
            <a:ext cx="3909060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58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6722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Improvement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4095746" y="1522577"/>
            <a:ext cx="400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走行が不安定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xmlns="" id="{B7F4B7B9-3727-4C92-92B5-210D61D688C5}"/>
              </a:ext>
            </a:extLst>
          </p:cNvPr>
          <p:cNvSpPr/>
          <p:nvPr/>
        </p:nvSpPr>
        <p:spPr>
          <a:xfrm rot="5400000">
            <a:off x="5541997" y="2463386"/>
            <a:ext cx="1107996" cy="733126"/>
          </a:xfrm>
          <a:prstGeom prst="rightArrow">
            <a:avLst>
              <a:gd name="adj1" fmla="val 50667"/>
              <a:gd name="adj2" fmla="val 53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77C1059A-CBD9-4686-B4D3-DD35DD4DCAE8}"/>
              </a:ext>
            </a:extLst>
          </p:cNvPr>
          <p:cNvSpPr txBox="1"/>
          <p:nvPr/>
        </p:nvSpPr>
        <p:spPr>
          <a:xfrm>
            <a:off x="906774" y="3403045"/>
            <a:ext cx="10378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・車輪用モータの取り付け位置変更</a:t>
            </a:r>
            <a:endParaRPr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・キャスターの追加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xmlns="" id="{D9FE2808-BF62-4DE4-9A8A-33D7CA5C1728}"/>
              </a:ext>
            </a:extLst>
          </p:cNvPr>
          <p:cNvSpPr/>
          <p:nvPr/>
        </p:nvSpPr>
        <p:spPr>
          <a:xfrm rot="2673017">
            <a:off x="7142224" y="4922620"/>
            <a:ext cx="1107996" cy="733126"/>
          </a:xfrm>
          <a:prstGeom prst="rightArrow">
            <a:avLst>
              <a:gd name="adj1" fmla="val 50667"/>
              <a:gd name="adj2" fmla="val 53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55572DE6-2D85-4C51-8C03-91CBAB4BD15A}"/>
              </a:ext>
            </a:extLst>
          </p:cNvPr>
          <p:cNvSpPr/>
          <p:nvPr/>
        </p:nvSpPr>
        <p:spPr>
          <a:xfrm>
            <a:off x="8528946" y="5782565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走行が安定</a:t>
            </a:r>
          </a:p>
        </p:txBody>
      </p:sp>
    </p:spTree>
    <p:extLst>
      <p:ext uri="{BB962C8B-B14F-4D97-AF65-F5344CB8AC3E}">
        <p14:creationId xmlns:p14="http://schemas.microsoft.com/office/powerpoint/2010/main" val="1925509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35797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Current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508873" y="2087536"/>
            <a:ext cx="4094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警備員確保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xmlns="" id="{B7F4B7B9-3727-4C92-92B5-210D61D688C5}"/>
              </a:ext>
            </a:extLst>
          </p:cNvPr>
          <p:cNvSpPr/>
          <p:nvPr/>
        </p:nvSpPr>
        <p:spPr>
          <a:xfrm rot="5400000">
            <a:off x="1869158" y="3258976"/>
            <a:ext cx="1107996" cy="733126"/>
          </a:xfrm>
          <a:prstGeom prst="rightArrow">
            <a:avLst>
              <a:gd name="adj1" fmla="val 50667"/>
              <a:gd name="adj2" fmla="val 53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64A0471F-EB3A-44D9-A842-1F5854089A7A}"/>
              </a:ext>
            </a:extLst>
          </p:cNvPr>
          <p:cNvSpPr txBox="1"/>
          <p:nvPr/>
        </p:nvSpPr>
        <p:spPr>
          <a:xfrm>
            <a:off x="1338786" y="1441205"/>
            <a:ext cx="216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東京五輪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04EA217C-39A0-41EC-B7BD-D174FC797228}"/>
              </a:ext>
            </a:extLst>
          </p:cNvPr>
          <p:cNvSpPr txBox="1"/>
          <p:nvPr/>
        </p:nvSpPr>
        <p:spPr>
          <a:xfrm>
            <a:off x="6472973" y="1448958"/>
            <a:ext cx="5934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人不足が目に</a:t>
            </a:r>
            <a:endParaRPr lang="en-US" altLang="ja-JP" sz="5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</a:t>
            </a:r>
            <a:r>
              <a:rPr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見えてる</a:t>
            </a:r>
            <a:endParaRPr lang="en-US" altLang="ja-JP" sz="5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xmlns="" id="{815F2822-D643-440E-B811-F964B5751223}"/>
              </a:ext>
            </a:extLst>
          </p:cNvPr>
          <p:cNvSpPr txBox="1"/>
          <p:nvPr/>
        </p:nvSpPr>
        <p:spPr>
          <a:xfrm>
            <a:off x="-63030" y="4493465"/>
            <a:ext cx="7141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警備業界の需要の上昇</a:t>
            </a:r>
            <a:endParaRPr lang="en-US" altLang="ja-JP" sz="5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xmlns="" id="{9F6642E8-9F35-47D4-B956-2C512853F230}"/>
              </a:ext>
            </a:extLst>
          </p:cNvPr>
          <p:cNvSpPr/>
          <p:nvPr/>
        </p:nvSpPr>
        <p:spPr>
          <a:xfrm rot="19297204">
            <a:off x="5862210" y="3062437"/>
            <a:ext cx="1107996" cy="733126"/>
          </a:xfrm>
          <a:prstGeom prst="rightArrow">
            <a:avLst>
              <a:gd name="adj1" fmla="val 50667"/>
              <a:gd name="adj2" fmla="val 53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80BA0A5A-4C1C-4D97-A853-EB9401C256D8}"/>
              </a:ext>
            </a:extLst>
          </p:cNvPr>
          <p:cNvSpPr txBox="1"/>
          <p:nvPr/>
        </p:nvSpPr>
        <p:spPr>
          <a:xfrm>
            <a:off x="321733" y="6216134"/>
            <a:ext cx="12085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東京オリンピックに向けて高まる警備員の需要</a:t>
            </a:r>
            <a:endParaRPr lang="en-US" altLang="ja-JP" b="1" dirty="0"/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URL:https://job-con.jp/special/security/guide/column31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646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6722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Current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3861212" y="1011198"/>
            <a:ext cx="446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省人化が活発</a:t>
            </a:r>
            <a:endParaRPr kumimoji="1" lang="ja-JP" altLang="en-US" sz="13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xmlns="" id="{B7F4B7B9-3727-4C92-92B5-210D61D688C5}"/>
              </a:ext>
            </a:extLst>
          </p:cNvPr>
          <p:cNvSpPr/>
          <p:nvPr/>
        </p:nvSpPr>
        <p:spPr>
          <a:xfrm rot="5400000">
            <a:off x="5664800" y="2083373"/>
            <a:ext cx="923330" cy="625641"/>
          </a:xfrm>
          <a:prstGeom prst="rightArrow">
            <a:avLst>
              <a:gd name="adj1" fmla="val 50667"/>
              <a:gd name="adj2" fmla="val 53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77C1059A-CBD9-4686-B4D3-DD35DD4DCAE8}"/>
              </a:ext>
            </a:extLst>
          </p:cNvPr>
          <p:cNvSpPr txBox="1"/>
          <p:nvPr/>
        </p:nvSpPr>
        <p:spPr>
          <a:xfrm>
            <a:off x="1827332" y="2921655"/>
            <a:ext cx="8598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人工知能（</a:t>
            </a:r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）やドローンを活用した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セキュリティシステムの開発中</a:t>
            </a:r>
            <a:endParaRPr kumimoji="1" lang="ja-JP" altLang="en-US" sz="8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64A0471F-EB3A-44D9-A842-1F5854089A7A}"/>
              </a:ext>
            </a:extLst>
          </p:cNvPr>
          <p:cNvSpPr txBox="1"/>
          <p:nvPr/>
        </p:nvSpPr>
        <p:spPr>
          <a:xfrm>
            <a:off x="5042096" y="373576"/>
            <a:ext cx="2168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警備業界</a:t>
            </a:r>
            <a:endParaRPr lang="en-US" altLang="ja-JP" sz="3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xmlns="" id="{42D6F2E1-B4C2-44E1-94A7-7D2BF4C590F6}"/>
              </a:ext>
            </a:extLst>
          </p:cNvPr>
          <p:cNvSpPr/>
          <p:nvPr/>
        </p:nvSpPr>
        <p:spPr>
          <a:xfrm rot="5400000">
            <a:off x="5634330" y="4270829"/>
            <a:ext cx="923330" cy="625641"/>
          </a:xfrm>
          <a:prstGeom prst="rightArrow">
            <a:avLst>
              <a:gd name="adj1" fmla="val 50667"/>
              <a:gd name="adj2" fmla="val 53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xmlns="" id="{EEBA8A1F-2CA7-4ACA-8B19-5B7FF6082C18}"/>
              </a:ext>
            </a:extLst>
          </p:cNvPr>
          <p:cNvSpPr txBox="1"/>
          <p:nvPr/>
        </p:nvSpPr>
        <p:spPr>
          <a:xfrm>
            <a:off x="2323351" y="5077361"/>
            <a:ext cx="7606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東京五輪で活用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xmlns="" id="{04D3AC5C-3C89-4987-9C04-1E7ACAC52932}"/>
              </a:ext>
            </a:extLst>
          </p:cNvPr>
          <p:cNvSpPr txBox="1"/>
          <p:nvPr/>
        </p:nvSpPr>
        <p:spPr>
          <a:xfrm>
            <a:off x="321733" y="6227715"/>
            <a:ext cx="12085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五輪の警備員が足りない！　非常事態に</a:t>
            </a:r>
            <a:r>
              <a:rPr lang="en-US" altLang="ja-JP" b="1" dirty="0"/>
              <a:t>14</a:t>
            </a:r>
            <a:r>
              <a:rPr lang="ja-JP" altLang="en-US" b="1" dirty="0"/>
              <a:t>社が結束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URL:https://style.nikkei.com/article/DGXMZO28943990T00C18A4TJ1001?channel=DF220420167278</a:t>
            </a:r>
          </a:p>
          <a:p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46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26805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Final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4095746" y="1522577"/>
            <a:ext cx="4000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走行が不安定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xmlns="" id="{B7F4B7B9-3727-4C92-92B5-210D61D688C5}"/>
              </a:ext>
            </a:extLst>
          </p:cNvPr>
          <p:cNvSpPr/>
          <p:nvPr/>
        </p:nvSpPr>
        <p:spPr>
          <a:xfrm rot="5400000">
            <a:off x="5541997" y="2463386"/>
            <a:ext cx="1107996" cy="733126"/>
          </a:xfrm>
          <a:prstGeom prst="rightArrow">
            <a:avLst>
              <a:gd name="adj1" fmla="val 50667"/>
              <a:gd name="adj2" fmla="val 53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77C1059A-CBD9-4686-B4D3-DD35DD4DCAE8}"/>
              </a:ext>
            </a:extLst>
          </p:cNvPr>
          <p:cNvSpPr txBox="1"/>
          <p:nvPr/>
        </p:nvSpPr>
        <p:spPr>
          <a:xfrm>
            <a:off x="906774" y="3403045"/>
            <a:ext cx="103784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・車輪用モータの取り付け位置変更</a:t>
            </a:r>
            <a:endParaRPr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・キャスターの追加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xmlns="" id="{D9FE2808-BF62-4DE4-9A8A-33D7CA5C1728}"/>
              </a:ext>
            </a:extLst>
          </p:cNvPr>
          <p:cNvSpPr/>
          <p:nvPr/>
        </p:nvSpPr>
        <p:spPr>
          <a:xfrm rot="2673017">
            <a:off x="7142224" y="4922620"/>
            <a:ext cx="1107996" cy="733126"/>
          </a:xfrm>
          <a:prstGeom prst="rightArrow">
            <a:avLst>
              <a:gd name="adj1" fmla="val 50667"/>
              <a:gd name="adj2" fmla="val 538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55572DE6-2D85-4C51-8C03-91CBAB4BD15A}"/>
              </a:ext>
            </a:extLst>
          </p:cNvPr>
          <p:cNvSpPr/>
          <p:nvPr/>
        </p:nvSpPr>
        <p:spPr>
          <a:xfrm>
            <a:off x="8528946" y="5782565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走行が安定</a:t>
            </a:r>
          </a:p>
        </p:txBody>
      </p:sp>
    </p:spTree>
    <p:extLst>
      <p:ext uri="{BB962C8B-B14F-4D97-AF65-F5344CB8AC3E}">
        <p14:creationId xmlns:p14="http://schemas.microsoft.com/office/powerpoint/2010/main" val="406263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340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Effect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620184" y="1939035"/>
            <a:ext cx="3579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ロボット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0E67B65D-388A-4A0D-B263-A4F2F43A3DF8}"/>
              </a:ext>
            </a:extLst>
          </p:cNvPr>
          <p:cNvSpPr txBox="1"/>
          <p:nvPr/>
        </p:nvSpPr>
        <p:spPr>
          <a:xfrm>
            <a:off x="7325784" y="1565196"/>
            <a:ext cx="4713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守衛業務の負担軽減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CAA80AA2-19E9-4506-9F40-AF596E06BACC}"/>
              </a:ext>
            </a:extLst>
          </p:cNvPr>
          <p:cNvSpPr txBox="1"/>
          <p:nvPr/>
        </p:nvSpPr>
        <p:spPr>
          <a:xfrm>
            <a:off x="6987117" y="5089605"/>
            <a:ext cx="5052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防犯力の向上</a:t>
            </a:r>
          </a:p>
        </p:txBody>
      </p:sp>
      <p:sp>
        <p:nvSpPr>
          <p:cNvPr id="3" name="フレーム 2">
            <a:extLst>
              <a:ext uri="{FF2B5EF4-FFF2-40B4-BE49-F238E27FC236}">
                <a16:creationId xmlns:a16="http://schemas.microsoft.com/office/drawing/2014/main" xmlns="" id="{66D5F716-CEBA-4FBC-99F3-B886DDFBB331}"/>
              </a:ext>
            </a:extLst>
          </p:cNvPr>
          <p:cNvSpPr/>
          <p:nvPr/>
        </p:nvSpPr>
        <p:spPr>
          <a:xfrm>
            <a:off x="6722532" y="1329266"/>
            <a:ext cx="5052483" cy="2235199"/>
          </a:xfrm>
          <a:prstGeom prst="frame">
            <a:avLst>
              <a:gd name="adj1" fmla="val 3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フレーム 6">
            <a:extLst>
              <a:ext uri="{FF2B5EF4-FFF2-40B4-BE49-F238E27FC236}">
                <a16:creationId xmlns:a16="http://schemas.microsoft.com/office/drawing/2014/main" xmlns="" id="{9BE81D24-D085-49E8-BFF4-AAB880A283AA}"/>
              </a:ext>
            </a:extLst>
          </p:cNvPr>
          <p:cNvSpPr/>
          <p:nvPr/>
        </p:nvSpPr>
        <p:spPr>
          <a:xfrm>
            <a:off x="6722532" y="4741336"/>
            <a:ext cx="5052483" cy="1499736"/>
          </a:xfrm>
          <a:prstGeom prst="frame">
            <a:avLst>
              <a:gd name="adj1" fmla="val 3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97445DF7-7AC1-436A-B622-60A2AC3C2213}"/>
              </a:ext>
            </a:extLst>
          </p:cNvPr>
          <p:cNvSpPr/>
          <p:nvPr/>
        </p:nvSpPr>
        <p:spPr>
          <a:xfrm>
            <a:off x="355599" y="2768094"/>
            <a:ext cx="3579284" cy="12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xmlns="" id="{9B8C2771-B50D-42EE-B512-C79AFC30C3E9}"/>
              </a:ext>
            </a:extLst>
          </p:cNvPr>
          <p:cNvSpPr/>
          <p:nvPr/>
        </p:nvSpPr>
        <p:spPr>
          <a:xfrm>
            <a:off x="4243917" y="1816015"/>
            <a:ext cx="2214030" cy="1015663"/>
          </a:xfrm>
          <a:prstGeom prst="rightArrow">
            <a:avLst>
              <a:gd name="adj1" fmla="val 26659"/>
              <a:gd name="adj2" fmla="val 65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xmlns="" id="{1D00C9FB-8DAA-4786-BF71-5C559F72C0B0}"/>
              </a:ext>
            </a:extLst>
          </p:cNvPr>
          <p:cNvSpPr/>
          <p:nvPr/>
        </p:nvSpPr>
        <p:spPr>
          <a:xfrm rot="2209158">
            <a:off x="4160394" y="3644627"/>
            <a:ext cx="2214030" cy="1015663"/>
          </a:xfrm>
          <a:prstGeom prst="rightArrow">
            <a:avLst>
              <a:gd name="adj1" fmla="val 26659"/>
              <a:gd name="adj2" fmla="val 650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141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円/楕円 12"/>
          <p:cNvSpPr/>
          <p:nvPr/>
        </p:nvSpPr>
        <p:spPr>
          <a:xfrm>
            <a:off x="5179719" y="9014"/>
            <a:ext cx="3734445" cy="32010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8072461" y="2593898"/>
            <a:ext cx="3879915" cy="3692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62745" y="1599446"/>
            <a:ext cx="3614127" cy="32212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26805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Final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xmlns="" id="{77C1059A-CBD9-4686-B4D3-DD35DD4DCAE8}"/>
              </a:ext>
            </a:extLst>
          </p:cNvPr>
          <p:cNvSpPr txBox="1"/>
          <p:nvPr/>
        </p:nvSpPr>
        <p:spPr>
          <a:xfrm>
            <a:off x="60470" y="2055893"/>
            <a:ext cx="4218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SCOPE</a:t>
            </a:r>
          </a:p>
          <a:p>
            <a:pPr algn="ctr"/>
            <a:r>
              <a:rPr lang="en-US" altLang="ja-JP" sz="4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</a:p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</a:t>
            </a:r>
            <a:r>
              <a:rPr lang="ja-JP" altLang="en-US" sz="4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五輪</a:t>
            </a:r>
            <a:endParaRPr kumimoji="1" lang="ja-JP" altLang="en-US" sz="4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77C1059A-CBD9-4686-B4D3-DD35DD4DCAE8}"/>
              </a:ext>
            </a:extLst>
          </p:cNvPr>
          <p:cNvSpPr txBox="1"/>
          <p:nvPr/>
        </p:nvSpPr>
        <p:spPr>
          <a:xfrm>
            <a:off x="4917352" y="591503"/>
            <a:ext cx="4218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SCOPE</a:t>
            </a:r>
          </a:p>
          <a:p>
            <a:pPr algn="ctr"/>
            <a:r>
              <a:rPr lang="en-US" altLang="ja-JP" sz="4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</a:p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学校</a:t>
            </a:r>
            <a:endParaRPr kumimoji="1" lang="ja-JP" altLang="en-US" sz="4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77C1059A-CBD9-4686-B4D3-DD35DD4DCAE8}"/>
              </a:ext>
            </a:extLst>
          </p:cNvPr>
          <p:cNvSpPr txBox="1"/>
          <p:nvPr/>
        </p:nvSpPr>
        <p:spPr>
          <a:xfrm>
            <a:off x="8030278" y="3069525"/>
            <a:ext cx="39642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SCOPE</a:t>
            </a:r>
          </a:p>
          <a:p>
            <a:pPr algn="ctr"/>
            <a:r>
              <a:rPr lang="en-US" altLang="ja-JP" sz="4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</a:p>
          <a:p>
            <a:pPr algn="ctr"/>
            <a:r>
              <a:rPr lang="ja-JP" altLang="en-US" sz="4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ショッピングセンタ</a:t>
            </a:r>
            <a:r>
              <a:rPr lang="ja-JP" altLang="en-US" sz="4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ー</a:t>
            </a:r>
            <a:endParaRPr lang="en-US" altLang="ja-JP" sz="4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965356" y="3390524"/>
            <a:ext cx="3513944" cy="3199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77C1059A-CBD9-4686-B4D3-DD35DD4DCAE8}"/>
              </a:ext>
            </a:extLst>
          </p:cNvPr>
          <p:cNvSpPr txBox="1"/>
          <p:nvPr/>
        </p:nvSpPr>
        <p:spPr>
          <a:xfrm>
            <a:off x="3726585" y="3977888"/>
            <a:ext cx="4218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SCOPE</a:t>
            </a:r>
          </a:p>
          <a:p>
            <a:pPr algn="ctr"/>
            <a:r>
              <a:rPr lang="en-US" altLang="ja-JP" sz="48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</a:p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</a:t>
            </a:r>
            <a:endParaRPr lang="en-US" altLang="ja-JP" sz="48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976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3945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Project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1621366" y="2094455"/>
            <a:ext cx="89492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600" dirty="0">
                <a:latin typeface="Elephant" panose="02020904090505020303" pitchFamily="18" charset="0"/>
                <a:ea typeface="メイリオ" panose="020B0604030504040204" pitchFamily="50" charset="-128"/>
              </a:rPr>
              <a:t>SCOPE</a:t>
            </a:r>
            <a:endParaRPr kumimoji="1" lang="ja-JP" altLang="en-US" sz="16600" dirty="0">
              <a:latin typeface="Elephant" panose="02020904090505020303" pitchFamily="18" charset="0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9BEC1AF7-7502-4D48-8560-CFAE06A5BE69}"/>
              </a:ext>
            </a:extLst>
          </p:cNvPr>
          <p:cNvSpPr txBox="1"/>
          <p:nvPr/>
        </p:nvSpPr>
        <p:spPr>
          <a:xfrm>
            <a:off x="7222066" y="4741333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</a:t>
            </a:r>
            <a:endParaRPr kumimoji="1" lang="ja-JP" altLang="en-US" sz="5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25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3945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Process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D32CCF10-B508-4EE6-8615-50EA4984A9D6}"/>
              </a:ext>
            </a:extLst>
          </p:cNvPr>
          <p:cNvSpPr txBox="1"/>
          <p:nvPr/>
        </p:nvSpPr>
        <p:spPr>
          <a:xfrm>
            <a:off x="321733" y="2028673"/>
            <a:ext cx="4961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人とロボットの違いは何か？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4B14652E-5FDC-49A8-A6A6-446455327C6E}"/>
              </a:ext>
            </a:extLst>
          </p:cNvPr>
          <p:cNvSpPr txBox="1"/>
          <p:nvPr/>
        </p:nvSpPr>
        <p:spPr>
          <a:xfrm>
            <a:off x="321733" y="4653340"/>
            <a:ext cx="4961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・時間に無関係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・常に動作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6976539" y="1011198"/>
            <a:ext cx="5113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学校で人がいない時間帯は夜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0422B41A-DDE2-44C7-A8DE-A2404899095C}"/>
              </a:ext>
            </a:extLst>
          </p:cNvPr>
          <p:cNvSpPr txBox="1"/>
          <p:nvPr/>
        </p:nvSpPr>
        <p:spPr>
          <a:xfrm>
            <a:off x="6908803" y="3723145"/>
            <a:ext cx="4961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夜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働くのは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守衛さん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xmlns="" id="{7B4D5021-C6BC-4E6A-A6A1-091623707B29}"/>
              </a:ext>
            </a:extLst>
          </p:cNvPr>
          <p:cNvSpPr/>
          <p:nvPr/>
        </p:nvSpPr>
        <p:spPr>
          <a:xfrm>
            <a:off x="8652933" y="2580858"/>
            <a:ext cx="914400" cy="114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xmlns="" id="{1FF4204E-32C4-49A8-AD07-45E211182CB4}"/>
              </a:ext>
            </a:extLst>
          </p:cNvPr>
          <p:cNvSpPr/>
          <p:nvPr/>
        </p:nvSpPr>
        <p:spPr>
          <a:xfrm>
            <a:off x="1888066" y="3554693"/>
            <a:ext cx="914400" cy="114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84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3945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Process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xmlns="" id="{D32CCF10-B508-4EE6-8615-50EA4984A9D6}"/>
              </a:ext>
            </a:extLst>
          </p:cNvPr>
          <p:cNvSpPr txBox="1"/>
          <p:nvPr/>
        </p:nvSpPr>
        <p:spPr>
          <a:xfrm>
            <a:off x="3615267" y="1742996"/>
            <a:ext cx="4961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人とロボットの違いは何か？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4B14652E-5FDC-49A8-A6A6-446455327C6E}"/>
              </a:ext>
            </a:extLst>
          </p:cNvPr>
          <p:cNvSpPr txBox="1"/>
          <p:nvPr/>
        </p:nvSpPr>
        <p:spPr>
          <a:xfrm>
            <a:off x="3387150" y="4831140"/>
            <a:ext cx="4961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・時間に無関係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・常に動作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xmlns="" id="{1FF4204E-32C4-49A8-AD07-45E211182CB4}"/>
              </a:ext>
            </a:extLst>
          </p:cNvPr>
          <p:cNvSpPr/>
          <p:nvPr/>
        </p:nvSpPr>
        <p:spPr>
          <a:xfrm>
            <a:off x="5410683" y="3429000"/>
            <a:ext cx="914400" cy="114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68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3945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Process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3691467" y="1648217"/>
            <a:ext cx="5113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学校で人がいない時間帯は夜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0422B41A-DDE2-44C7-A8DE-A2404899095C}"/>
              </a:ext>
            </a:extLst>
          </p:cNvPr>
          <p:cNvSpPr txBox="1"/>
          <p:nvPr/>
        </p:nvSpPr>
        <p:spPr>
          <a:xfrm>
            <a:off x="3615267" y="4831140"/>
            <a:ext cx="4961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夜</a:t>
            </a:r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働くのは</a:t>
            </a:r>
            <a:endParaRPr kumimoji="1" lang="en-US" altLang="ja-JP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守衛さん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xmlns="" id="{7B4D5021-C6BC-4E6A-A6A1-091623707B29}"/>
              </a:ext>
            </a:extLst>
          </p:cNvPr>
          <p:cNvSpPr/>
          <p:nvPr/>
        </p:nvSpPr>
        <p:spPr>
          <a:xfrm>
            <a:off x="5638800" y="3300898"/>
            <a:ext cx="914400" cy="11422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6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39454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Concept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50AE0E73-BF91-41C7-85A2-B690DAA3500E}"/>
              </a:ext>
            </a:extLst>
          </p:cNvPr>
          <p:cNvSpPr txBox="1"/>
          <p:nvPr/>
        </p:nvSpPr>
        <p:spPr>
          <a:xfrm>
            <a:off x="905933" y="2644170"/>
            <a:ext cx="10380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「守衛の右腕に」</a:t>
            </a:r>
          </a:p>
        </p:txBody>
      </p:sp>
    </p:spTree>
    <p:extLst>
      <p:ext uri="{BB962C8B-B14F-4D97-AF65-F5344CB8AC3E}">
        <p14:creationId xmlns:p14="http://schemas.microsoft.com/office/powerpoint/2010/main" val="2603778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4504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Showing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4E72197A-3E0A-4630-9D8A-053E645A6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0667">
            <a:off x="3524250" y="220133"/>
            <a:ext cx="5143499" cy="6858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81BDB472-CFBA-4E25-A8FF-2F16AA0B7216}"/>
              </a:ext>
            </a:extLst>
          </p:cNvPr>
          <p:cNvSpPr txBox="1"/>
          <p:nvPr/>
        </p:nvSpPr>
        <p:spPr>
          <a:xfrm>
            <a:off x="8238067" y="5283200"/>
            <a:ext cx="32935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SCOPE</a:t>
            </a:r>
            <a:endParaRPr kumimoji="1" lang="ja-JP" altLang="en-US" sz="6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4825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xmlns="" id="{0B182FEA-675A-4C7C-B8B4-80ABADD3CEE0}"/>
              </a:ext>
            </a:extLst>
          </p:cNvPr>
          <p:cNvSpPr txBox="1"/>
          <p:nvPr/>
        </p:nvSpPr>
        <p:spPr>
          <a:xfrm>
            <a:off x="321733" y="457200"/>
            <a:ext cx="24214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600" b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Spec</a:t>
            </a:r>
            <a:endParaRPr kumimoji="1" lang="ja-JP" altLang="en-US" sz="6600" b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xmlns="" id="{0E67B65D-388A-4A0D-B263-A4F2F43A3DF8}"/>
              </a:ext>
            </a:extLst>
          </p:cNvPr>
          <p:cNvSpPr txBox="1"/>
          <p:nvPr/>
        </p:nvSpPr>
        <p:spPr>
          <a:xfrm>
            <a:off x="791211" y="2165360"/>
            <a:ext cx="4713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巡回</a:t>
            </a:r>
            <a:endParaRPr kumimoji="1" lang="ja-JP" altLang="en-US" sz="6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CAA80AA2-19E9-4506-9F40-AF596E06BACC}"/>
              </a:ext>
            </a:extLst>
          </p:cNvPr>
          <p:cNvSpPr txBox="1"/>
          <p:nvPr/>
        </p:nvSpPr>
        <p:spPr>
          <a:xfrm>
            <a:off x="885618" y="4908391"/>
            <a:ext cx="5052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通知</a:t>
            </a:r>
          </a:p>
        </p:txBody>
      </p:sp>
      <p:sp>
        <p:nvSpPr>
          <p:cNvPr id="3" name="フレーム 2">
            <a:extLst>
              <a:ext uri="{FF2B5EF4-FFF2-40B4-BE49-F238E27FC236}">
                <a16:creationId xmlns:a16="http://schemas.microsoft.com/office/drawing/2014/main" xmlns="" id="{66D5F716-CEBA-4FBC-99F3-B886DDFBB331}"/>
              </a:ext>
            </a:extLst>
          </p:cNvPr>
          <p:cNvSpPr/>
          <p:nvPr/>
        </p:nvSpPr>
        <p:spPr>
          <a:xfrm>
            <a:off x="321733" y="1565196"/>
            <a:ext cx="5052483" cy="2235199"/>
          </a:xfrm>
          <a:prstGeom prst="frame">
            <a:avLst>
              <a:gd name="adj1" fmla="val 3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フレーム 10">
            <a:extLst>
              <a:ext uri="{FF2B5EF4-FFF2-40B4-BE49-F238E27FC236}">
                <a16:creationId xmlns:a16="http://schemas.microsoft.com/office/drawing/2014/main" xmlns="" id="{94915B0E-02A9-4A35-85DF-C41AC806EE86}"/>
              </a:ext>
            </a:extLst>
          </p:cNvPr>
          <p:cNvSpPr/>
          <p:nvPr/>
        </p:nvSpPr>
        <p:spPr>
          <a:xfrm>
            <a:off x="6348306" y="1565196"/>
            <a:ext cx="5052483" cy="2235199"/>
          </a:xfrm>
          <a:prstGeom prst="frame">
            <a:avLst>
              <a:gd name="adj1" fmla="val 3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フレーム 11">
            <a:extLst>
              <a:ext uri="{FF2B5EF4-FFF2-40B4-BE49-F238E27FC236}">
                <a16:creationId xmlns:a16="http://schemas.microsoft.com/office/drawing/2014/main" xmlns="" id="{E584AC55-8FFB-499D-8B61-5096E6753540}"/>
              </a:ext>
            </a:extLst>
          </p:cNvPr>
          <p:cNvSpPr/>
          <p:nvPr/>
        </p:nvSpPr>
        <p:spPr>
          <a:xfrm>
            <a:off x="321733" y="4175204"/>
            <a:ext cx="5052483" cy="2235199"/>
          </a:xfrm>
          <a:prstGeom prst="frame">
            <a:avLst>
              <a:gd name="adj1" fmla="val 3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フレーム 12">
            <a:extLst>
              <a:ext uri="{FF2B5EF4-FFF2-40B4-BE49-F238E27FC236}">
                <a16:creationId xmlns:a16="http://schemas.microsoft.com/office/drawing/2014/main" xmlns="" id="{6D2D8B0E-6B69-45E9-8F9A-69B1587DEC3F}"/>
              </a:ext>
            </a:extLst>
          </p:cNvPr>
          <p:cNvSpPr/>
          <p:nvPr/>
        </p:nvSpPr>
        <p:spPr>
          <a:xfrm>
            <a:off x="6348306" y="4175203"/>
            <a:ext cx="5052483" cy="2235199"/>
          </a:xfrm>
          <a:prstGeom prst="frame">
            <a:avLst>
              <a:gd name="adj1" fmla="val 3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FA4D9F7C-5468-4D42-8FF9-10CF52509C86}"/>
              </a:ext>
            </a:extLst>
          </p:cNvPr>
          <p:cNvSpPr txBox="1"/>
          <p:nvPr/>
        </p:nvSpPr>
        <p:spPr>
          <a:xfrm>
            <a:off x="6848266" y="4908391"/>
            <a:ext cx="4713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発射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7D84E1F3-826F-40C1-ACEB-74DF76D06E43}"/>
              </a:ext>
            </a:extLst>
          </p:cNvPr>
          <p:cNvSpPr txBox="1"/>
          <p:nvPr/>
        </p:nvSpPr>
        <p:spPr>
          <a:xfrm>
            <a:off x="6727191" y="2262991"/>
            <a:ext cx="4713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撮影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C6ECE9F0-757C-4E1B-9805-5846B7EAA9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52" y="1800160"/>
            <a:ext cx="1779187" cy="177918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xmlns="" id="{A9445378-7FDA-4B61-B40E-CDFF31ED9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9" y="4482691"/>
            <a:ext cx="1620225" cy="162022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DA0D5E62-2A08-4B28-9833-32F34C8C7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09" y="4541907"/>
            <a:ext cx="1748630" cy="1748630"/>
          </a:xfrm>
          <a:prstGeom prst="rect">
            <a:avLst/>
          </a:prstGeom>
        </p:spPr>
      </p:pic>
      <p:sp>
        <p:nvSpPr>
          <p:cNvPr id="19" name="矢印: 折線 18">
            <a:extLst>
              <a:ext uri="{FF2B5EF4-FFF2-40B4-BE49-F238E27FC236}">
                <a16:creationId xmlns:a16="http://schemas.microsoft.com/office/drawing/2014/main" xmlns="" id="{7ADD3BEC-0E45-4607-AD21-E78C81914F22}"/>
              </a:ext>
            </a:extLst>
          </p:cNvPr>
          <p:cNvSpPr/>
          <p:nvPr/>
        </p:nvSpPr>
        <p:spPr>
          <a:xfrm>
            <a:off x="3407580" y="1976547"/>
            <a:ext cx="1266821" cy="1363276"/>
          </a:xfrm>
          <a:prstGeom prst="bentArrow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49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274</Words>
  <Application>Microsoft Office PowerPoint</Application>
  <PresentationFormat>ワイド画面</PresentationFormat>
  <Paragraphs>95</Paragraphs>
  <Slides>20</Slides>
  <Notes>0</Notes>
  <HiddenSlides>6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HG正楷書体-PRO</vt:lpstr>
      <vt:lpstr>メイリオ</vt:lpstr>
      <vt:lpstr>游ゴシック</vt:lpstr>
      <vt:lpstr>游ゴシック Light</vt:lpstr>
      <vt:lpstr>Arial</vt:lpstr>
      <vt:lpstr>Elephant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． ．</dc:creator>
  <cp:lastModifiedBy>confuser</cp:lastModifiedBy>
  <cp:revision>45</cp:revision>
  <dcterms:created xsi:type="dcterms:W3CDTF">2019-01-26T02:30:21Z</dcterms:created>
  <dcterms:modified xsi:type="dcterms:W3CDTF">2019-02-11T06:34:17Z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